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24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29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8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09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40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4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98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2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6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5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1B3826-CD54-4D87-A6CB-0A7C6E81A43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FF996D-762C-47CF-A96B-F76BE457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2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"/>
          <a:stretch/>
        </p:blipFill>
        <p:spPr>
          <a:xfrm>
            <a:off x="182664" y="152400"/>
            <a:ext cx="8808936" cy="1042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4" y="6011978"/>
            <a:ext cx="8967216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05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96975"/>
            <a:ext cx="7772400" cy="1241425"/>
          </a:xfrm>
        </p:spPr>
        <p:txBody>
          <a:bodyPr/>
          <a:lstStyle/>
          <a:p>
            <a:pPr algn="l"/>
            <a:r>
              <a:rPr lang="en-US" dirty="0" smtClean="0">
                <a:latin typeface="Bliss Pro Regular" pitchFamily="50" charset="0"/>
              </a:rPr>
              <a:t>A New Era of Wealth Expertise</a:t>
            </a:r>
            <a:endParaRPr lang="en-US" dirty="0">
              <a:latin typeface="Bliss Pro Regular" pitchFamily="50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362200"/>
            <a:ext cx="7467600" cy="32766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dirty="0" smtClean="0">
                <a:latin typeface="Bliss Pro Regular" pitchFamily="50" charset="0"/>
              </a:rPr>
              <a:t>A Certified International Wealth Manager (CIWM) is more than a financial services professional: </a:t>
            </a:r>
          </a:p>
          <a:p>
            <a:pPr algn="l">
              <a:lnSpc>
                <a:spcPct val="90000"/>
              </a:lnSpc>
            </a:pPr>
            <a:endParaRPr lang="en-US" sz="1800" dirty="0" smtClean="0">
              <a:latin typeface="Bliss Pro Regular" pitchFamily="50" charset="0"/>
            </a:endParaRP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liss Pro Light" pitchFamily="50" charset="0"/>
              </a:rPr>
              <a:t>Expert in lifecycle advising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liss Pro Light" pitchFamily="50" charset="0"/>
              </a:rPr>
              <a:t>Someone who understands the importance of making the right choices, at the right times as you move through life’s different stages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61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Bliss Pro Regular" pitchFamily="50" charset="0"/>
              </a:rPr>
              <a:t>Choose a CIWM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2362200"/>
            <a:ext cx="7924800" cy="3276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Bliss Pro Regular" pitchFamily="50" charset="0"/>
              </a:rPr>
              <a:t>A CIWM helps you to: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Bliss Pro Light" pitchFamily="50" charset="0"/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</a:rPr>
              <a:t>Simplify investment goals by integrating every aspect of your financial life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</a:rPr>
              <a:t>Build a lasting relationship – every CSWP accredited Advisor is trained to offer     life-long advice and service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</a:rPr>
              <a:t>Work with one expert, yet access a network of professional specialists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</a:rPr>
              <a:t>Be confident knowing your advisor has completed one of the most rigorous education paths in Canadian wealth management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Bliss Pro 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20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Bliss Pro Regular" pitchFamily="50" charset="0"/>
              </a:rPr>
              <a:t>Building Trust Through Wisdom, Integrity and Ethics </a:t>
            </a:r>
            <a:endParaRPr lang="en-US" dirty="0">
              <a:latin typeface="Bliss Pro Regular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/>
          <a:lstStyle/>
          <a:p>
            <a:pPr marL="0" lvl="0" indent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Bliss Pro Regular" pitchFamily="50" charset="0"/>
                <a:ea typeface="ＭＳ Ｐゴシック" pitchFamily="1" charset="-128"/>
              </a:rPr>
              <a:t>A CSWP accredited Advisor has met rigorous education and experience requirements: 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  <a:latin typeface="Bliss Pro Regular" pitchFamily="50" charset="0"/>
              <a:ea typeface="ＭＳ Ｐゴシック" pitchFamily="1" charset="-128"/>
            </a:endParaRPr>
          </a:p>
          <a:p>
            <a:pPr marL="457200" lvl="1" indent="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In most cases, holds at least one other financial designation</a:t>
            </a:r>
          </a:p>
          <a:p>
            <a:pPr marL="457200" lvl="1" indent="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Minimum of three years experience meeting client needs</a:t>
            </a:r>
          </a:p>
          <a:p>
            <a:pPr marL="457200" lvl="1" indent="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Proven knowledge of the four stages of lifecycle management</a:t>
            </a:r>
          </a:p>
          <a:p>
            <a:pPr marL="457200" lvl="1" indent="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Meet demanding continuous education requirements </a:t>
            </a:r>
          </a:p>
          <a:p>
            <a:pPr marL="457200" lvl="1" indent="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Adhere to the CSWP Code of Ethics</a:t>
            </a:r>
          </a:p>
          <a:p>
            <a:pPr marL="0" indent="0">
              <a:buNone/>
            </a:pPr>
            <a:endParaRPr lang="en-US" dirty="0">
              <a:latin typeface="Bliss Pro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62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447800"/>
          </a:xfrm>
        </p:spPr>
        <p:txBody>
          <a:bodyPr/>
          <a:lstStyle/>
          <a:p>
            <a:pPr algn="l"/>
            <a:r>
              <a:rPr lang="en-CA" dirty="0" smtClean="0">
                <a:latin typeface="Bliss Pro Regular" pitchFamily="50" charset="0"/>
              </a:rPr>
              <a:t>The CIWM – A Global Standard in Wealth Management</a:t>
            </a:r>
            <a:endParaRPr lang="en-US" dirty="0">
              <a:latin typeface="Bliss Pro Regular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743201"/>
            <a:ext cx="7924800" cy="3048000"/>
          </a:xfrm>
        </p:spPr>
        <p:txBody>
          <a:bodyPr/>
          <a:lstStyle/>
          <a:p>
            <a:pPr marL="0" lvl="0" indent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The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Certified International Wealth Manager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designation is co-granted in North American by: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The Canadian Securities Institute – a financial services industry leader, and 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liss Pro Light" pitchFamily="50" charset="0"/>
                <a:ea typeface="ＭＳ Ｐゴシック" pitchFamily="1" charset="-128"/>
              </a:rPr>
              <a:t>The Association of International Wealth Management (AIWM) - an non-profit organization dedicated to enhancing the competency standards in the wealth management profession. 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Bliss Pro Light" pitchFamily="50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058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Bliss Pro Light" pitchFamily="50" charset="0"/>
              </a:rPr>
              <a:t>Insert Client insight here:</a:t>
            </a:r>
          </a:p>
          <a:p>
            <a:pPr marL="0" indent="0">
              <a:buNone/>
            </a:pPr>
            <a:endParaRPr lang="en-US" dirty="0">
              <a:latin typeface="Bliss Pro Light" pitchFamily="50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190875"/>
            <a:ext cx="26955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72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Bliss Pro Regular" pitchFamily="50" charset="0"/>
              </a:rPr>
              <a:t>Contact Information:</a:t>
            </a:r>
            <a:endParaRPr lang="en-US" dirty="0">
              <a:latin typeface="Bliss Pro Regular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687763"/>
          </a:xfrm>
        </p:spPr>
        <p:txBody>
          <a:bodyPr/>
          <a:lstStyle/>
          <a:p>
            <a:pPr marL="0" indent="0">
              <a:buNone/>
            </a:pPr>
            <a:endParaRPr lang="en-US" sz="2800" dirty="0">
              <a:solidFill>
                <a:schemeClr val="bg1">
                  <a:lumMod val="50000"/>
                </a:schemeClr>
              </a:solidFill>
              <a:latin typeface="Bliss Pro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0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 New Era of Wealth Expertise</vt:lpstr>
      <vt:lpstr>Choose a CIWM</vt:lpstr>
      <vt:lpstr>Building Trust Through Wisdom, Integrity and Ethics </vt:lpstr>
      <vt:lpstr>The CIWM – A Global Standard in Wealth Management</vt:lpstr>
      <vt:lpstr>PowerPoint Presentation</vt:lpstr>
      <vt:lpstr>Contact Information:</vt:lpstr>
    </vt:vector>
  </TitlesOfParts>
  <Company>Moody's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Umpleby</dc:creator>
  <cp:lastModifiedBy>Amy Umpleby</cp:lastModifiedBy>
  <cp:revision>5</cp:revision>
  <dcterms:created xsi:type="dcterms:W3CDTF">2014-02-03T18:14:25Z</dcterms:created>
  <dcterms:modified xsi:type="dcterms:W3CDTF">2014-02-03T18:47:45Z</dcterms:modified>
</cp:coreProperties>
</file>